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4" r:id="rId9"/>
    <p:sldId id="262" r:id="rId10"/>
    <p:sldId id="265" r:id="rId11"/>
    <p:sldId id="273" r:id="rId12"/>
    <p:sldId id="274" r:id="rId13"/>
    <p:sldId id="276" r:id="rId14"/>
    <p:sldId id="278" r:id="rId15"/>
    <p:sldId id="279" r:id="rId16"/>
    <p:sldId id="275" r:id="rId17"/>
    <p:sldId id="282" r:id="rId18"/>
    <p:sldId id="280" r:id="rId19"/>
    <p:sldId id="283" r:id="rId20"/>
    <p:sldId id="281" r:id="rId21"/>
    <p:sldId id="284" r:id="rId22"/>
    <p:sldId id="271" r:id="rId23"/>
    <p:sldId id="272" r:id="rId24"/>
    <p:sldId id="285" r:id="rId25"/>
    <p:sldId id="270" r:id="rId26"/>
    <p:sldId id="267" r:id="rId27"/>
    <p:sldId id="266" r:id="rId28"/>
    <p:sldId id="268" r:id="rId29"/>
    <p:sldId id="26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C89F3B-1CC6-4C1B-A010-4B009C9A9059}" type="datetimeFigureOut">
              <a:rPr lang="en-NZ" smtClean="0"/>
              <a:t>24/03/2011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12FCB-4E85-4199-9040-28215EDDDA1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53929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Set</a:t>
            </a:r>
            <a:r>
              <a:rPr lang="en-NZ" baseline="0" dirty="0" smtClean="0"/>
              <a:t> up the photo gate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12FCB-4E85-4199-9040-28215EDDDA19}" type="slidenum">
              <a:rPr lang="en-NZ" smtClean="0"/>
              <a:t>10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68244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6D485-2AD3-4F80-94AF-3448E734F9E6}" type="datetimeFigureOut">
              <a:rPr lang="en-NZ" smtClean="0"/>
              <a:t>24/03/2011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422-27CD-42E7-8C88-C011366F44C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55435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6D485-2AD3-4F80-94AF-3448E734F9E6}" type="datetimeFigureOut">
              <a:rPr lang="en-NZ" smtClean="0"/>
              <a:t>24/03/2011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422-27CD-42E7-8C88-C011366F44C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97939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6D485-2AD3-4F80-94AF-3448E734F9E6}" type="datetimeFigureOut">
              <a:rPr lang="en-NZ" smtClean="0"/>
              <a:t>24/03/2011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422-27CD-42E7-8C88-C011366F44C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29597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6D485-2AD3-4F80-94AF-3448E734F9E6}" type="datetimeFigureOut">
              <a:rPr lang="en-NZ" smtClean="0"/>
              <a:t>24/03/2011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422-27CD-42E7-8C88-C011366F44C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41161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6D485-2AD3-4F80-94AF-3448E734F9E6}" type="datetimeFigureOut">
              <a:rPr lang="en-NZ" smtClean="0"/>
              <a:t>24/03/2011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422-27CD-42E7-8C88-C011366F44C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0032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6D485-2AD3-4F80-94AF-3448E734F9E6}" type="datetimeFigureOut">
              <a:rPr lang="en-NZ" smtClean="0"/>
              <a:t>24/03/2011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422-27CD-42E7-8C88-C011366F44C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6526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6D485-2AD3-4F80-94AF-3448E734F9E6}" type="datetimeFigureOut">
              <a:rPr lang="en-NZ" smtClean="0"/>
              <a:t>24/03/2011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422-27CD-42E7-8C88-C011366F44C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18325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6D485-2AD3-4F80-94AF-3448E734F9E6}" type="datetimeFigureOut">
              <a:rPr lang="en-NZ" smtClean="0"/>
              <a:t>24/03/2011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422-27CD-42E7-8C88-C011366F44C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10587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6D485-2AD3-4F80-94AF-3448E734F9E6}" type="datetimeFigureOut">
              <a:rPr lang="en-NZ" smtClean="0"/>
              <a:t>24/03/2011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422-27CD-42E7-8C88-C011366F44C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74652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6D485-2AD3-4F80-94AF-3448E734F9E6}" type="datetimeFigureOut">
              <a:rPr lang="en-NZ" smtClean="0"/>
              <a:t>24/03/2011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422-27CD-42E7-8C88-C011366F44C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60334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6D485-2AD3-4F80-94AF-3448E734F9E6}" type="datetimeFigureOut">
              <a:rPr lang="en-NZ" smtClean="0"/>
              <a:t>24/03/2011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9422-27CD-42E7-8C88-C011366F44C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2329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6D485-2AD3-4F80-94AF-3448E734F9E6}" type="datetimeFigureOut">
              <a:rPr lang="en-NZ" smtClean="0"/>
              <a:t>24/03/2011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F9422-27CD-42E7-8C88-C011366F44C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56154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6.png"/><Relationship Id="rId7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Z" dirty="0" smtClean="0"/>
              <a:t>Projectile motion Demos: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6062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N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499992" y="332656"/>
                <a:ext cx="4427984" cy="4525963"/>
              </a:xfrm>
            </p:spPr>
            <p:txBody>
              <a:bodyPr>
                <a:normAutofit/>
              </a:bodyPr>
              <a:lstStyle/>
              <a:p>
                <a:r>
                  <a:rPr lang="en-NZ" dirty="0" smtClean="0"/>
                  <a:t>We now know t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N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N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NZ" b="0" i="1" smtClean="0">
                            <a:latin typeface="Cambria Math"/>
                          </a:rPr>
                          <m:t>𝑖𝑥</m:t>
                        </m:r>
                        <m:r>
                          <a:rPr lang="en-NZ" b="0" i="1" smtClean="0">
                            <a:latin typeface="Cambria Math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NZ" dirty="0" smtClean="0"/>
                  <a:t>. </a:t>
                </a:r>
              </a:p>
              <a:p>
                <a:r>
                  <a:rPr lang="en-NZ" dirty="0" smtClean="0"/>
                  <a:t>Change the power setting of the canon (2 clicks). This initial velocity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N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N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NZ" b="0" i="1" smtClean="0">
                            <a:latin typeface="Cambria Math"/>
                          </a:rPr>
                          <m:t>𝑖𝑥</m:t>
                        </m:r>
                        <m:r>
                          <a:rPr lang="en-NZ" b="0" i="1" smtClean="0">
                            <a:latin typeface="Cambria Math"/>
                          </a:rPr>
                          <m:t> </m:t>
                        </m:r>
                      </m:sub>
                    </m:sSub>
                    <m:r>
                      <a:rPr lang="en-NZ" b="0" i="1" smtClean="0">
                        <a:latin typeface="Cambria Math"/>
                      </a:rPr>
                      <m:t>=7.31</m:t>
                    </m:r>
                    <m:sSup>
                      <m:sSupPr>
                        <m:ctrlPr>
                          <a:rPr lang="en-NZ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NZ" b="0" i="1" smtClean="0">
                            <a:latin typeface="Cambria Math"/>
                          </a:rPr>
                          <m:t>𝑚𝑠</m:t>
                        </m:r>
                      </m:e>
                      <m:sup>
                        <m:r>
                          <a:rPr lang="en-NZ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NZ" b="0" i="1" smtClean="0">
                        <a:latin typeface="Cambria Math"/>
                      </a:rPr>
                      <m:t>. </m:t>
                    </m:r>
                  </m:oMath>
                </a14:m>
                <a:endParaRPr lang="en-NZ" dirty="0" smtClean="0"/>
              </a:p>
              <a:p>
                <a:r>
                  <a:rPr lang="en-NZ" dirty="0" smtClean="0"/>
                  <a:t>Determine the new distance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N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NZ" b="0" i="1" smtClean="0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NZ" b="0" i="1" smtClean="0">
                            <a:latin typeface="Cambria Math"/>
                          </a:rPr>
                          <m:t>𝑥</m:t>
                        </m:r>
                      </m:sub>
                    </m:sSub>
                    <m:r>
                      <a:rPr lang="en-NZ" b="0" i="1" smtClean="0">
                        <a:latin typeface="Cambria Math"/>
                      </a:rPr>
                      <m:t>,</m:t>
                    </m:r>
                  </m:oMath>
                </a14:m>
                <a:r>
                  <a:rPr lang="en-NZ" dirty="0" smtClean="0"/>
                  <a:t> that the cannon ball now flies. </a:t>
                </a:r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499992" y="332656"/>
                <a:ext cx="4427984" cy="4525963"/>
              </a:xfrm>
              <a:blipFill rotWithShape="1">
                <a:blip r:embed="rId3"/>
                <a:stretch>
                  <a:fillRect l="-2338" t="-1213" r="-4402"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2" descr="E:\DCIM\100_FUJI\DSCF005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05" t="9524" r="6572" b="11048"/>
          <a:stretch/>
        </p:blipFill>
        <p:spPr bwMode="auto">
          <a:xfrm>
            <a:off x="32048" y="15050"/>
            <a:ext cx="4467944" cy="722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844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Z" dirty="0" smtClean="0"/>
              <a:t>Projectile motion:</a:t>
            </a:r>
            <a:endParaRPr lang="en-NZ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175" y="4149080"/>
            <a:ext cx="329565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710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1266" name="Picture 2" descr="E:\DCIM\100_FUJI\DSCF00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0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1266" name="Picture 2" descr="E:\DCIM\100_FUJI\DSCF00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V="1">
            <a:off x="2843808" y="836712"/>
            <a:ext cx="3168352" cy="2736304"/>
          </a:xfrm>
          <a:prstGeom prst="straightConnector1">
            <a:avLst/>
          </a:prstGeom>
          <a:ln w="762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 rot="19157008">
                <a:off x="2195736" y="1412776"/>
                <a:ext cx="381642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4000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4000" b="0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NZ" sz="4000" b="0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NZ" sz="4000" b="0" i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/>
                        </a:rPr>
                        <m:t>=7.31 </m:t>
                      </m:r>
                      <m:r>
                        <a:rPr lang="en-NZ" sz="4000" b="0" i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/>
                        </a:rPr>
                        <m:t>𝑚</m:t>
                      </m:r>
                      <m:sSup>
                        <m:sSupPr>
                          <m:ctrlPr>
                            <a:rPr lang="en-NZ" sz="4000" b="0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NZ" sz="4000" b="0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</m:t>
                          </m:r>
                        </m:e>
                        <m:sup>
                          <m:r>
                            <a:rPr lang="en-NZ" sz="4000" b="0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NZ" sz="4000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157008">
                <a:off x="2195736" y="1412776"/>
                <a:ext cx="3816424" cy="7078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>
            <a:off x="2843808" y="3573016"/>
            <a:ext cx="3168352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663788" y="3789040"/>
                <a:ext cx="381642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40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4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NZ" sz="4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𝑖𝑥</m:t>
                          </m:r>
                        </m:sub>
                      </m:sSub>
                      <m:r>
                        <a:rPr lang="en-NZ" sz="4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       </m:t>
                      </m:r>
                      <m:r>
                        <a:rPr lang="en-NZ" sz="4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𝑚</m:t>
                      </m:r>
                      <m:sSup>
                        <m:sSupPr>
                          <m:ctrlPr>
                            <a:rPr lang="en-NZ" sz="4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NZ" sz="4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𝑠</m:t>
                          </m:r>
                        </m:e>
                        <m:sup>
                          <m:r>
                            <a:rPr lang="en-NZ" sz="4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NZ" sz="4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3788" y="3789040"/>
                <a:ext cx="3816424" cy="70788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/>
          <p:cNvCxnSpPr/>
          <p:nvPr/>
        </p:nvCxnSpPr>
        <p:spPr>
          <a:xfrm flipV="1">
            <a:off x="5997771" y="836712"/>
            <a:ext cx="0" cy="2736304"/>
          </a:xfrm>
          <a:prstGeom prst="straightConnector1">
            <a:avLst/>
          </a:prstGeom>
          <a:ln w="762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796136" y="1745759"/>
                <a:ext cx="3816424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400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40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NZ" sz="40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𝑖𝑦</m:t>
                          </m:r>
                        </m:sub>
                      </m:sSub>
                      <m:r>
                        <a:rPr lang="en-NZ" sz="40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=   </m:t>
                      </m:r>
                      <m:r>
                        <a:rPr lang="en-NZ" sz="40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𝑚</m:t>
                      </m:r>
                      <m:sSup>
                        <m:sSupPr>
                          <m:ctrlPr>
                            <a:rPr lang="en-NZ" sz="40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NZ" sz="40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𝑠</m:t>
                          </m:r>
                        </m:e>
                        <m:sup>
                          <m:r>
                            <a:rPr lang="en-NZ" sz="40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NZ" sz="40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1745759"/>
                <a:ext cx="3816424" cy="76764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Arc 11"/>
          <p:cNvSpPr/>
          <p:nvPr/>
        </p:nvSpPr>
        <p:spPr>
          <a:xfrm>
            <a:off x="3680194" y="2708920"/>
            <a:ext cx="432048" cy="1656184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79512" y="2924944"/>
                <a:ext cx="3816424" cy="7218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NZ" sz="4000" i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Cambria Math"/>
                          <a:ea typeface="Cambria Math"/>
                        </a:rPr>
                        <m:t>𝜃</m:t>
                      </m:r>
                      <m:r>
                        <a:rPr lang="en-NZ" sz="4000" b="0" i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NZ" sz="4000" b="0" i="1" smtClean="0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NZ" sz="4000" b="0" i="1" smtClean="0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40</m:t>
                          </m:r>
                        </m:e>
                        <m:sup>
                          <m:r>
                            <a:rPr lang="en-NZ" sz="4000" b="0" i="1" smtClean="0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°</m:t>
                          </m:r>
                        </m:sup>
                      </m:sSup>
                    </m:oMath>
                  </m:oMathPara>
                </a14:m>
                <a:endParaRPr lang="en-NZ" sz="4000" dirty="0">
                  <a:solidFill>
                    <a:schemeClr val="accent6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924944"/>
                <a:ext cx="3816424" cy="72180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120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2290" name="Picture 2" descr="E:\DCIM\100_FUJI\DSCF008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17980" r="53030" b="31919"/>
          <a:stretch/>
        </p:blipFill>
        <p:spPr bwMode="auto">
          <a:xfrm>
            <a:off x="0" y="7462"/>
            <a:ext cx="7651607" cy="685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37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1266" name="Picture 2" descr="E:\DCIM\100_FUJI\DSCF00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V="1">
            <a:off x="2843808" y="836712"/>
            <a:ext cx="3168352" cy="2736304"/>
          </a:xfrm>
          <a:prstGeom prst="straightConnector1">
            <a:avLst/>
          </a:prstGeom>
          <a:ln w="762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 rot="19157008">
                <a:off x="2195736" y="1412776"/>
                <a:ext cx="381642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4000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4000" b="0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NZ" sz="4000" b="0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NZ" sz="4000" b="0" i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/>
                        </a:rPr>
                        <m:t>=7.31 </m:t>
                      </m:r>
                      <m:r>
                        <a:rPr lang="en-NZ" sz="4000" b="0" i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/>
                        </a:rPr>
                        <m:t>𝑚</m:t>
                      </m:r>
                      <m:sSup>
                        <m:sSupPr>
                          <m:ctrlPr>
                            <a:rPr lang="en-NZ" sz="4000" b="0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NZ" sz="4000" b="0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</m:t>
                          </m:r>
                        </m:e>
                        <m:sup>
                          <m:r>
                            <a:rPr lang="en-NZ" sz="4000" b="0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NZ" sz="4000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157008">
                <a:off x="2195736" y="1412776"/>
                <a:ext cx="3816424" cy="7078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>
            <a:off x="2843808" y="3573016"/>
            <a:ext cx="3168352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663788" y="3789040"/>
                <a:ext cx="381642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40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4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NZ" sz="4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𝑖𝑥</m:t>
                          </m:r>
                        </m:sub>
                      </m:sSub>
                      <m:r>
                        <a:rPr lang="en-NZ" sz="4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=5.55 </m:t>
                      </m:r>
                      <m:r>
                        <a:rPr lang="en-NZ" sz="4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𝑚</m:t>
                      </m:r>
                      <m:sSup>
                        <m:sSupPr>
                          <m:ctrlPr>
                            <a:rPr lang="en-NZ" sz="4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NZ" sz="4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𝑠</m:t>
                          </m:r>
                        </m:e>
                        <m:sup>
                          <m:r>
                            <a:rPr lang="en-NZ" sz="4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NZ" sz="4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3788" y="3789040"/>
                <a:ext cx="3816424" cy="70788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/>
          <p:cNvCxnSpPr/>
          <p:nvPr/>
        </p:nvCxnSpPr>
        <p:spPr>
          <a:xfrm flipV="1">
            <a:off x="5997771" y="836712"/>
            <a:ext cx="0" cy="2736304"/>
          </a:xfrm>
          <a:prstGeom prst="straightConnector1">
            <a:avLst/>
          </a:prstGeom>
          <a:ln w="762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724128" y="1745759"/>
                <a:ext cx="3816424" cy="7001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360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3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NZ" sz="3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𝑖𝑦</m:t>
                          </m:r>
                        </m:sub>
                      </m:sSub>
                      <m:r>
                        <a:rPr lang="en-NZ" sz="36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=4.66</m:t>
                      </m:r>
                      <m:r>
                        <a:rPr lang="en-NZ" sz="36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𝑚</m:t>
                      </m:r>
                      <m:sSup>
                        <m:sSupPr>
                          <m:ctrlPr>
                            <a:rPr lang="en-NZ" sz="3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NZ" sz="3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𝑠</m:t>
                          </m:r>
                        </m:e>
                        <m:sup>
                          <m:r>
                            <a:rPr lang="en-NZ" sz="3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NZ" sz="36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1745759"/>
                <a:ext cx="3816424" cy="70012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Arc 11"/>
          <p:cNvSpPr/>
          <p:nvPr/>
        </p:nvSpPr>
        <p:spPr>
          <a:xfrm>
            <a:off x="3680194" y="2708920"/>
            <a:ext cx="432048" cy="1656184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79512" y="2924944"/>
                <a:ext cx="3816424" cy="7218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NZ" sz="4000" i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Cambria Math"/>
                          <a:ea typeface="Cambria Math"/>
                        </a:rPr>
                        <m:t>𝜃</m:t>
                      </m:r>
                      <m:r>
                        <a:rPr lang="en-NZ" sz="4000" b="0" i="1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NZ" sz="4000" b="0" i="1" smtClean="0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NZ" sz="4000" b="0" i="1" smtClean="0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40</m:t>
                          </m:r>
                        </m:e>
                        <m:sup>
                          <m:r>
                            <a:rPr lang="en-NZ" sz="4000" b="0" i="1" smtClean="0">
                              <a:solidFill>
                                <a:schemeClr val="accent6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°</m:t>
                          </m:r>
                        </m:sup>
                      </m:sSup>
                    </m:oMath>
                  </m:oMathPara>
                </a14:m>
                <a:endParaRPr lang="en-NZ" sz="4000" dirty="0">
                  <a:solidFill>
                    <a:schemeClr val="accent6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924944"/>
                <a:ext cx="3816424" cy="72180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71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Calculate time (t)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5150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4338" name="Picture 2" descr="E:\DCIM\100_FUJI\DSCF007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848" t="13131" b="9293"/>
          <a:stretch/>
        </p:blipFill>
        <p:spPr bwMode="auto">
          <a:xfrm>
            <a:off x="0" y="0"/>
            <a:ext cx="5364088" cy="691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49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Calculate d</a:t>
            </a:r>
            <a:r>
              <a:rPr lang="en-NZ" baseline="-25000" dirty="0" smtClean="0"/>
              <a:t>x</a:t>
            </a:r>
            <a:endParaRPr lang="en-NZ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9724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Calculate d</a:t>
            </a:r>
            <a:r>
              <a:rPr lang="en-NZ" baseline="-25000" dirty="0" smtClean="0"/>
              <a:t>x</a:t>
            </a:r>
            <a:endParaRPr lang="en-NZ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5362" name="Picture 2" descr="E:\DCIM\100_FUJI\DSCF008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10" t="13131" r="11364" b="26062"/>
          <a:stretch/>
        </p:blipFill>
        <p:spPr bwMode="auto">
          <a:xfrm>
            <a:off x="713" y="1196752"/>
            <a:ext cx="9204345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90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88024" y="274638"/>
            <a:ext cx="3898776" cy="1143000"/>
          </a:xfrm>
        </p:spPr>
        <p:txBody>
          <a:bodyPr/>
          <a:lstStyle/>
          <a:p>
            <a:r>
              <a:rPr lang="en-NZ" dirty="0" smtClean="0"/>
              <a:t>Part 1:</a:t>
            </a:r>
            <a:endParaRPr lang="en-NZ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NZ" dirty="0" smtClean="0"/>
              <a:t>Measure height (</a:t>
            </a:r>
            <a:r>
              <a:rPr lang="en-NZ" dirty="0" err="1" smtClean="0"/>
              <a:t>d</a:t>
            </a:r>
            <a:r>
              <a:rPr lang="en-NZ" baseline="-25000" dirty="0" err="1" smtClean="0"/>
              <a:t>y</a:t>
            </a:r>
            <a:r>
              <a:rPr lang="en-NZ" dirty="0" smtClean="0"/>
              <a:t>) from centre of canon to floor</a:t>
            </a:r>
          </a:p>
          <a:p>
            <a:r>
              <a:rPr lang="en-NZ" dirty="0" smtClean="0"/>
              <a:t>Use the height calculation to determine the time (t) for the ball to hit the ground</a:t>
            </a:r>
            <a:endParaRPr lang="en-NZ" dirty="0"/>
          </a:p>
        </p:txBody>
      </p:sp>
      <p:pic>
        <p:nvPicPr>
          <p:cNvPr id="1026" name="Picture 2" descr="E:\DCIM\100_FUJI\DSCF005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048" y="15050"/>
            <a:ext cx="4467944" cy="722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611560" y="908720"/>
            <a:ext cx="1296144" cy="4248472"/>
            <a:chOff x="611560" y="908720"/>
            <a:chExt cx="1296144" cy="4248472"/>
          </a:xfrm>
        </p:grpSpPr>
        <p:cxnSp>
          <p:nvCxnSpPr>
            <p:cNvPr id="8" name="Straight Arrow Connector 7"/>
            <p:cNvCxnSpPr/>
            <p:nvPr/>
          </p:nvCxnSpPr>
          <p:spPr>
            <a:xfrm>
              <a:off x="1691680" y="908720"/>
              <a:ext cx="0" cy="4248472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611560" y="2621529"/>
                  <a:ext cx="1296144" cy="8228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NZ" sz="440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NZ" sz="4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en-NZ" sz="4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𝑦</m:t>
                            </m:r>
                          </m:sub>
                        </m:sSub>
                      </m:oMath>
                    </m:oMathPara>
                  </a14:m>
                  <a:endParaRPr lang="en-NZ" dirty="0"/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560" y="2621529"/>
                  <a:ext cx="1296144" cy="822854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NZ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47677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3314" name="Picture 2" descr="E:\DCIM\100_FUJI\DSCF00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71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NZ" dirty="0" smtClean="0"/>
              <a:t>You could have a discussion on impulse, about why you need paper in the ice-cream container to prevent the ball from bouncing out. </a:t>
            </a:r>
            <a:endParaRPr lang="en-NZ" dirty="0"/>
          </a:p>
        </p:txBody>
      </p:sp>
      <p:pic>
        <p:nvPicPr>
          <p:cNvPr id="16386" name="Picture 2" descr="E:\DCIM\100_FUJI\DSCF00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74" r="25709"/>
          <a:stretch/>
        </p:blipFill>
        <p:spPr bwMode="auto">
          <a:xfrm>
            <a:off x="-20216" y="-71780"/>
            <a:ext cx="4736232" cy="6908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25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9218" name="Picture 2" descr="E:\DCIM\100_FUJI\DSCF00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56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8194" name="Picture 2" descr="E:\DCIM\100_FUJI\DSCF00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89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TIPs:</a:t>
            </a:r>
            <a:endParaRPr lang="en-NZ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NZ" dirty="0" smtClean="0"/>
              <a:t>The ice-cream container needs to be ~15 to 20 cm closer to the cannon to get the ball in. </a:t>
            </a:r>
          </a:p>
          <a:p>
            <a:r>
              <a:rPr lang="en-NZ" dirty="0" smtClean="0"/>
              <a:t>You can explain this in a number of ways:</a:t>
            </a:r>
          </a:p>
          <a:p>
            <a:pPr lvl="1"/>
            <a:r>
              <a:rPr lang="en-NZ" dirty="0" smtClean="0"/>
              <a:t>Air friction</a:t>
            </a:r>
          </a:p>
          <a:p>
            <a:pPr lvl="1"/>
            <a:r>
              <a:rPr lang="en-NZ" dirty="0" smtClean="0"/>
              <a:t>The lip of the ice-cream container provides extra height. </a:t>
            </a:r>
          </a:p>
          <a:p>
            <a:r>
              <a:rPr lang="en-NZ" dirty="0" smtClean="0"/>
              <a:t>If you use 40 degrees, the distance 5.27 meters, puts the ice-cream container off the end of the bench. I used 1 meter rulers to act as a bridge to support it. 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30064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Z" dirty="0" smtClean="0"/>
              <a:t>How to set up the Photo gate: </a:t>
            </a:r>
            <a:endParaRPr lang="en-NZ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NZ" dirty="0" smtClean="0"/>
              <a:t>In fact, for everything included in this power point, you don’t actually need it. Good to be able to verify the result. 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75603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5122" name="Picture 2" descr="E:\DCIM\100_FUJI\DSCF00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86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DCIM\100_FUJI\DSCF00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48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050"/>
            <a:ext cx="6696744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58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846" y="-32413"/>
            <a:ext cx="6669522" cy="6876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096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716016" y="260648"/>
            <a:ext cx="4038600" cy="4525963"/>
          </a:xfrm>
        </p:spPr>
        <p:txBody>
          <a:bodyPr/>
          <a:lstStyle/>
          <a:p>
            <a:r>
              <a:rPr lang="en-NZ" dirty="0" smtClean="0"/>
              <a:t>Measure height (</a:t>
            </a:r>
            <a:r>
              <a:rPr lang="en-NZ" dirty="0" err="1" smtClean="0"/>
              <a:t>d</a:t>
            </a:r>
            <a:r>
              <a:rPr lang="en-NZ" baseline="-25000" dirty="0" err="1" smtClean="0"/>
              <a:t>y</a:t>
            </a:r>
            <a:r>
              <a:rPr lang="en-NZ" dirty="0" smtClean="0"/>
              <a:t>) from centre of canon to floor</a:t>
            </a:r>
          </a:p>
          <a:p>
            <a:r>
              <a:rPr lang="en-NZ" dirty="0" smtClean="0"/>
              <a:t>Calculate the time (t) for the ball to hit the ground</a:t>
            </a:r>
            <a:endParaRPr lang="en-NZ" dirty="0"/>
          </a:p>
        </p:txBody>
      </p:sp>
      <p:sp>
        <p:nvSpPr>
          <p:cNvPr id="2" name="TextBox 1"/>
          <p:cNvSpPr txBox="1"/>
          <p:nvPr/>
        </p:nvSpPr>
        <p:spPr>
          <a:xfrm>
            <a:off x="4499992" y="3183375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What we know:</a:t>
            </a:r>
            <a:endParaRPr lang="en-NZ" sz="2400" i="1" dirty="0" smtClean="0">
              <a:latin typeface="Cambria Math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076056" y="3573016"/>
                <a:ext cx="1403648" cy="13959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NZ" sz="2000" b="0" i="1" smtClean="0">
                              <a:latin typeface="Cambria Math"/>
                            </a:rPr>
                            <m:t>𝑖𝑦</m:t>
                          </m:r>
                        </m:sub>
                      </m:sSub>
                      <m:r>
                        <a:rPr lang="en-N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N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NZ" sz="2000" b="0" i="1" smtClean="0">
                              <a:latin typeface="Cambria Math"/>
                            </a:rPr>
                            <m:t>𝑦</m:t>
                          </m:r>
                        </m:sub>
                      </m:sSub>
                      <m:r>
                        <a:rPr lang="en-N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N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𝑑</m:t>
                          </m:r>
                        </m:e>
                        <m:sub>
                          <m:r>
                            <a:rPr lang="en-NZ" sz="2000" b="0" i="1" smtClean="0">
                              <a:latin typeface="Cambria Math"/>
                            </a:rPr>
                            <m:t>𝑦</m:t>
                          </m:r>
                        </m:sub>
                      </m:sSub>
                      <m:r>
                        <a:rPr lang="en-N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N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NZ" sz="2000" b="0" i="1" smtClean="0">
                          <a:latin typeface="Cambria Math"/>
                        </a:rPr>
                        <m:t>𝑡</m:t>
                      </m:r>
                      <m:r>
                        <a:rPr lang="en-NZ" sz="2000" b="0" i="1" smtClean="0">
                          <a:latin typeface="Cambria Math"/>
                        </a:rPr>
                        <m:t>= </m:t>
                      </m:r>
                      <m:r>
                        <a:rPr lang="en-NZ" sz="2000" b="0" i="0" smtClean="0">
                          <a:latin typeface="Cambria Math"/>
                        </a:rPr>
                        <m:t>?</m:t>
                      </m:r>
                    </m:oMath>
                  </m:oMathPara>
                </a14:m>
                <a:endParaRPr lang="en-NZ" sz="20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3573016"/>
                <a:ext cx="1403648" cy="139596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2" descr="E:\DCIM\100_FUJI\DSCF005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05" t="9524" r="6572" b="11048"/>
          <a:stretch/>
        </p:blipFill>
        <p:spPr bwMode="auto">
          <a:xfrm>
            <a:off x="32048" y="15050"/>
            <a:ext cx="4467944" cy="722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611560" y="908720"/>
            <a:ext cx="1296144" cy="4248472"/>
            <a:chOff x="611560" y="908720"/>
            <a:chExt cx="1296144" cy="4248472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1691680" y="908720"/>
              <a:ext cx="0" cy="4248472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611560" y="2621529"/>
                  <a:ext cx="1296144" cy="8228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NZ" sz="440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NZ" sz="4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en-NZ" sz="4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𝑦</m:t>
                            </m:r>
                          </m:sub>
                        </m:sSub>
                      </m:oMath>
                    </m:oMathPara>
                  </a14:m>
                  <a:endParaRPr lang="en-NZ" dirty="0"/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560" y="2621529"/>
                  <a:ext cx="1296144" cy="822854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NZ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61109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716016" y="260648"/>
            <a:ext cx="4038600" cy="4525963"/>
          </a:xfrm>
        </p:spPr>
        <p:txBody>
          <a:bodyPr/>
          <a:lstStyle/>
          <a:p>
            <a:r>
              <a:rPr lang="en-NZ" dirty="0" smtClean="0"/>
              <a:t>Measure height (</a:t>
            </a:r>
            <a:r>
              <a:rPr lang="en-NZ" dirty="0" err="1" smtClean="0"/>
              <a:t>d</a:t>
            </a:r>
            <a:r>
              <a:rPr lang="en-NZ" baseline="-25000" dirty="0" err="1" smtClean="0"/>
              <a:t>y</a:t>
            </a:r>
            <a:r>
              <a:rPr lang="en-NZ" dirty="0" smtClean="0"/>
              <a:t>) from centre of canon to floor</a:t>
            </a:r>
          </a:p>
          <a:p>
            <a:r>
              <a:rPr lang="en-NZ" dirty="0" smtClean="0"/>
              <a:t>Calculate the time (t) for the ball to hit the ground</a:t>
            </a:r>
            <a:endParaRPr lang="en-NZ" dirty="0"/>
          </a:p>
        </p:txBody>
      </p:sp>
      <p:sp>
        <p:nvSpPr>
          <p:cNvPr id="2" name="TextBox 1"/>
          <p:cNvSpPr txBox="1"/>
          <p:nvPr/>
        </p:nvSpPr>
        <p:spPr>
          <a:xfrm>
            <a:off x="4499992" y="3183375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What we know:</a:t>
            </a:r>
            <a:endParaRPr lang="en-NZ" sz="2400" i="1" dirty="0" smtClean="0">
              <a:latin typeface="Cambria Math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076056" y="3573016"/>
                <a:ext cx="1403648" cy="13959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NZ" sz="2000" b="0" i="1" smtClean="0">
                              <a:latin typeface="Cambria Math"/>
                            </a:rPr>
                            <m:t>𝑖𝑦</m:t>
                          </m:r>
                        </m:sub>
                      </m:sSub>
                      <m:r>
                        <a:rPr lang="en-N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N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NZ" sz="2000" b="0" i="1" smtClean="0">
                              <a:latin typeface="Cambria Math"/>
                            </a:rPr>
                            <m:t>𝑦</m:t>
                          </m:r>
                        </m:sub>
                      </m:sSub>
                      <m:r>
                        <a:rPr lang="en-N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N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𝑑</m:t>
                          </m:r>
                        </m:e>
                        <m:sub>
                          <m:r>
                            <a:rPr lang="en-NZ" sz="2000" b="0" i="1" smtClean="0">
                              <a:latin typeface="Cambria Math"/>
                            </a:rPr>
                            <m:t>𝑦</m:t>
                          </m:r>
                        </m:sub>
                      </m:sSub>
                      <m:r>
                        <a:rPr lang="en-N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N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NZ" sz="2000" b="0" i="1" smtClean="0">
                          <a:latin typeface="Cambria Math"/>
                        </a:rPr>
                        <m:t>𝑡</m:t>
                      </m:r>
                      <m:r>
                        <a:rPr lang="en-NZ" sz="2000" b="0" i="1" smtClean="0">
                          <a:latin typeface="Cambria Math"/>
                        </a:rPr>
                        <m:t>= </m:t>
                      </m:r>
                      <m:r>
                        <a:rPr lang="en-NZ" sz="2000" b="0" i="0" smtClean="0">
                          <a:latin typeface="Cambria Math"/>
                        </a:rPr>
                        <m:t>?</m:t>
                      </m:r>
                    </m:oMath>
                  </m:oMathPara>
                </a14:m>
                <a:endParaRPr lang="en-NZ" sz="20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3573016"/>
                <a:ext cx="1403648" cy="139596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5419342" y="5109445"/>
                <a:ext cx="1937262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NZ" sz="2000" b="0" i="1" smtClean="0">
                          <a:latin typeface="Cambria Math"/>
                        </a:rPr>
                        <m:t>𝑑</m:t>
                      </m:r>
                      <m:r>
                        <a:rPr lang="en-N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N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NZ" sz="2000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NZ" sz="2000" b="0" i="1" smtClean="0">
                          <a:latin typeface="Cambria Math"/>
                        </a:rPr>
                        <m:t>𝑡</m:t>
                      </m:r>
                      <m:r>
                        <a:rPr lang="en-NZ" sz="20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N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NZ" sz="2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NZ" sz="20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NZ" sz="2000" b="0" i="1" smtClean="0">
                          <a:latin typeface="Cambria Math"/>
                        </a:rPr>
                        <m:t>𝑎</m:t>
                      </m:r>
                      <m:sSup>
                        <m:sSupPr>
                          <m:ctrlPr>
                            <a:rPr lang="en-N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en-N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NZ" sz="20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9342" y="5109445"/>
                <a:ext cx="1937262" cy="66851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2" descr="E:\DCIM\100_FUJI\DSCF005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05" t="9524" r="6572" b="11048"/>
          <a:stretch/>
        </p:blipFill>
        <p:spPr bwMode="auto">
          <a:xfrm>
            <a:off x="32048" y="15050"/>
            <a:ext cx="4467944" cy="722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611560" y="908720"/>
            <a:ext cx="1296144" cy="4248472"/>
            <a:chOff x="611560" y="908720"/>
            <a:chExt cx="1296144" cy="4248472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1691680" y="908720"/>
              <a:ext cx="0" cy="4248472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611560" y="2621529"/>
                  <a:ext cx="1296144" cy="8228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NZ" sz="440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NZ" sz="4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en-NZ" sz="4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𝑦</m:t>
                            </m:r>
                          </m:sub>
                        </m:sSub>
                      </m:oMath>
                    </m:oMathPara>
                  </a14:m>
                  <a:endParaRPr lang="en-NZ" dirty="0"/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560" y="2621529"/>
                  <a:ext cx="1296144" cy="822854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NZ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65385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2" name="TextBox 1"/>
          <p:cNvSpPr txBox="1"/>
          <p:nvPr/>
        </p:nvSpPr>
        <p:spPr>
          <a:xfrm>
            <a:off x="4679504" y="260648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What we know:</a:t>
            </a:r>
            <a:endParaRPr lang="en-NZ" sz="2400" i="1" dirty="0" smtClean="0">
              <a:latin typeface="Cambria Math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255568" y="650289"/>
                <a:ext cx="1836712" cy="14077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NZ" sz="2000" b="0" i="1" smtClean="0">
                              <a:latin typeface="Cambria Math"/>
                            </a:rPr>
                            <m:t>𝑖𝑦</m:t>
                          </m:r>
                        </m:sub>
                      </m:sSub>
                      <m:r>
                        <a:rPr lang="en-NZ" sz="2000" b="0" i="1" smtClean="0">
                          <a:latin typeface="Cambria Math"/>
                        </a:rPr>
                        <m:t>=</m:t>
                      </m:r>
                      <m:r>
                        <a:rPr lang="en-NZ" sz="2000" b="0" i="0" smtClean="0">
                          <a:latin typeface="Cambria Math"/>
                        </a:rPr>
                        <m:t>0 </m:t>
                      </m:r>
                      <m:sSup>
                        <m:sSupPr>
                          <m:ctrlPr>
                            <a:rPr lang="en-NZ" sz="2000" b="0" i="1" dirty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NZ" sz="2000" b="0" i="1" dirty="0" smtClean="0">
                              <a:latin typeface="Cambria Math"/>
                            </a:rPr>
                            <m:t>𝑚𝑠</m:t>
                          </m:r>
                        </m:e>
                        <m:sup>
                          <m:r>
                            <a:rPr lang="en-NZ" sz="2000" b="0" i="1" dirty="0" smtClean="0"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N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NZ" sz="2000" b="0" i="1" smtClean="0">
                              <a:latin typeface="Cambria Math"/>
                            </a:rPr>
                            <m:t>𝑦</m:t>
                          </m:r>
                        </m:sub>
                      </m:sSub>
                      <m:r>
                        <a:rPr lang="en-NZ" sz="2000" b="0" i="1" smtClean="0">
                          <a:latin typeface="Cambria Math"/>
                        </a:rPr>
                        <m:t>=9.8</m:t>
                      </m:r>
                      <m:sSup>
                        <m:sSupPr>
                          <m:ctrlPr>
                            <a:rPr lang="en-NZ" sz="2000" b="0" i="1" dirty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NZ" sz="2000" b="0" i="1" dirty="0" smtClean="0">
                              <a:latin typeface="Cambria Math"/>
                            </a:rPr>
                            <m:t>𝑚𝑠</m:t>
                          </m:r>
                        </m:e>
                        <m:sup>
                          <m:r>
                            <a:rPr lang="en-NZ" sz="2000" b="0" i="1" dirty="0" smtClean="0">
                              <a:latin typeface="Cambria Math"/>
                            </a:rPr>
                            <m:t>−2</m:t>
                          </m:r>
                        </m:sup>
                      </m:sSup>
                    </m:oMath>
                  </m:oMathPara>
                </a14:m>
                <a:endParaRPr lang="en-N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𝑑</m:t>
                          </m:r>
                        </m:e>
                        <m:sub>
                          <m:r>
                            <a:rPr lang="en-NZ" sz="2000" b="0" i="1" smtClean="0">
                              <a:latin typeface="Cambria Math"/>
                            </a:rPr>
                            <m:t>𝑦</m:t>
                          </m:r>
                        </m:sub>
                      </m:sSub>
                      <m:r>
                        <a:rPr lang="en-NZ" sz="2000" b="0" i="1" smtClean="0">
                          <a:latin typeface="Cambria Math"/>
                        </a:rPr>
                        <m:t>=1.160 </m:t>
                      </m:r>
                      <m:r>
                        <a:rPr lang="en-NZ" sz="2000" b="0" i="1" smtClean="0">
                          <a:latin typeface="Cambria Math"/>
                        </a:rPr>
                        <m:t>𝑚</m:t>
                      </m:r>
                      <m:r>
                        <a:rPr lang="en-NZ" sz="2000" b="0" i="1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N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NZ" sz="2000" b="0" i="1" smtClean="0">
                          <a:latin typeface="Cambria Math"/>
                        </a:rPr>
                        <m:t>𝑡</m:t>
                      </m:r>
                      <m:r>
                        <a:rPr lang="en-NZ" sz="2000" b="0" i="1" smtClean="0">
                          <a:latin typeface="Cambria Math"/>
                        </a:rPr>
                        <m:t>= </m:t>
                      </m:r>
                      <m:r>
                        <a:rPr lang="en-NZ" sz="2000" b="0" i="0" smtClean="0">
                          <a:latin typeface="Cambria Math"/>
                        </a:rPr>
                        <m:t>?</m:t>
                      </m:r>
                    </m:oMath>
                  </m:oMathPara>
                </a14:m>
                <a:endParaRPr lang="en-NZ" sz="20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568" y="650289"/>
                <a:ext cx="1836712" cy="140775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5054599" y="2280807"/>
                <a:ext cx="2850210" cy="7838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NZ" sz="2400" b="0" i="1" smtClean="0">
                          <a:latin typeface="Cambria Math"/>
                        </a:rPr>
                        <m:t>𝑑</m:t>
                      </m:r>
                      <m:r>
                        <a:rPr lang="en-NZ" sz="2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NZ" sz="2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2400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NZ" sz="2400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NZ" sz="2400" b="0" i="1" smtClean="0">
                          <a:latin typeface="Cambria Math"/>
                        </a:rPr>
                        <m:t>𝑡</m:t>
                      </m:r>
                      <m:r>
                        <a:rPr lang="en-NZ" sz="24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NZ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NZ" sz="24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NZ" sz="24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NZ" sz="2400" b="0" i="1" smtClean="0">
                          <a:latin typeface="Cambria Math"/>
                        </a:rPr>
                        <m:t>𝑎</m:t>
                      </m:r>
                      <m:sSup>
                        <m:sSupPr>
                          <m:ctrlPr>
                            <a:rPr lang="en-NZ" sz="24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NZ" sz="2400" b="0" i="1" smtClean="0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en-NZ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NZ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9" y="2280807"/>
                <a:ext cx="2850210" cy="78380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Connector 7"/>
          <p:cNvCxnSpPr/>
          <p:nvPr/>
        </p:nvCxnSpPr>
        <p:spPr>
          <a:xfrm flipV="1">
            <a:off x="6012160" y="2519022"/>
            <a:ext cx="467544" cy="49970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4644008" y="3140968"/>
                <a:ext cx="2850210" cy="7838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NZ" sz="2400" b="0" i="1" smtClean="0">
                          <a:latin typeface="Cambria Math"/>
                        </a:rPr>
                        <m:t>𝑑</m:t>
                      </m:r>
                      <m:r>
                        <a:rPr lang="en-NZ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NZ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NZ" sz="24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NZ" sz="24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NZ" sz="2400" b="0" i="1" smtClean="0">
                          <a:latin typeface="Cambria Math"/>
                        </a:rPr>
                        <m:t>𝑎</m:t>
                      </m:r>
                      <m:sSup>
                        <m:sSupPr>
                          <m:ctrlPr>
                            <a:rPr lang="en-NZ" sz="24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NZ" sz="2400" b="0" i="1" smtClean="0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en-NZ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NZ" sz="2400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008" y="3140968"/>
                <a:ext cx="2850210" cy="78380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644008" y="3992040"/>
                <a:ext cx="285021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NZ" sz="2400" b="0" i="1" smtClean="0">
                          <a:latin typeface="Cambria Math"/>
                        </a:rPr>
                        <m:t>2</m:t>
                      </m:r>
                      <m:r>
                        <a:rPr lang="en-NZ" sz="2400" b="0" i="1" smtClean="0">
                          <a:latin typeface="Cambria Math"/>
                        </a:rPr>
                        <m:t>𝑑</m:t>
                      </m:r>
                      <m:r>
                        <a:rPr lang="en-NZ" sz="2400" b="0" i="1" smtClean="0">
                          <a:latin typeface="Cambria Math"/>
                        </a:rPr>
                        <m:t>=</m:t>
                      </m:r>
                      <m:r>
                        <a:rPr lang="en-NZ" sz="2400" b="0" i="1" smtClean="0">
                          <a:latin typeface="Cambria Math"/>
                        </a:rPr>
                        <m:t>𝑎</m:t>
                      </m:r>
                      <m:sSup>
                        <m:sSupPr>
                          <m:ctrlPr>
                            <a:rPr lang="en-NZ" sz="24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NZ" sz="2400" b="0" i="1" smtClean="0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en-NZ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NZ" sz="24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008" y="3992040"/>
                <a:ext cx="2850210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664941" y="4456464"/>
                <a:ext cx="2850210" cy="1183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NZ" sz="2400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NZ" sz="24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NZ" sz="2400" b="0" i="1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NZ" sz="2400" b="0" i="1" smtClean="0">
                                  <a:latin typeface="Cambria Math"/>
                                </a:rPr>
                                <m:t>𝑑</m:t>
                              </m:r>
                            </m:num>
                            <m:den>
                              <m:r>
                                <a:rPr lang="en-NZ" sz="2400" b="0" i="1" smtClean="0">
                                  <a:latin typeface="Cambria Math"/>
                                </a:rPr>
                                <m:t>𝑎</m:t>
                              </m:r>
                            </m:den>
                          </m:f>
                        </m:e>
                      </m:rad>
                      <m:r>
                        <a:rPr lang="en-NZ" sz="2400" b="0" i="1" smtClean="0">
                          <a:latin typeface="Cambria Math"/>
                        </a:rPr>
                        <m:t>=</m:t>
                      </m:r>
                      <m:r>
                        <a:rPr lang="en-NZ" sz="2400" b="0" i="1" smtClean="0">
                          <a:latin typeface="Cambria Math"/>
                        </a:rPr>
                        <m:t>𝑡</m:t>
                      </m:r>
                    </m:oMath>
                  </m:oMathPara>
                </a14:m>
                <a:endParaRPr lang="en-NZ" sz="2400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4941" y="4456464"/>
                <a:ext cx="2850210" cy="118352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2" descr="E:\DCIM\100_FUJI\DSCF005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05" t="9524" r="6572" b="11048"/>
          <a:stretch/>
        </p:blipFill>
        <p:spPr bwMode="auto">
          <a:xfrm>
            <a:off x="32048" y="15050"/>
            <a:ext cx="4467944" cy="722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611560" y="908720"/>
            <a:ext cx="1296144" cy="4248472"/>
            <a:chOff x="611560" y="908720"/>
            <a:chExt cx="1296144" cy="4248472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1691680" y="908720"/>
              <a:ext cx="0" cy="4248472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/>
                <p:cNvSpPr txBox="1"/>
                <p:nvPr/>
              </p:nvSpPr>
              <p:spPr>
                <a:xfrm>
                  <a:off x="611560" y="2621529"/>
                  <a:ext cx="1296144" cy="8228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NZ" sz="440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NZ" sz="4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  <m:sub>
                            <m:r>
                              <a:rPr lang="en-NZ" sz="4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𝑦</m:t>
                            </m:r>
                          </m:sub>
                        </m:sSub>
                      </m:oMath>
                    </m:oMathPara>
                  </a14:m>
                  <a:endParaRPr lang="en-NZ" dirty="0"/>
                </a:p>
              </p:txBody>
            </p:sp>
          </mc:Choice>
          <mc:Fallback xmlns="">
            <p:sp>
              <p:nvSpPr>
                <p:cNvPr id="16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560" y="2621529"/>
                  <a:ext cx="1296144" cy="822854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NZ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56720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DCIM\100_FUJI\DSCF00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49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N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716016" y="260648"/>
                <a:ext cx="4038600" cy="4525963"/>
              </a:xfrm>
            </p:spPr>
            <p:txBody>
              <a:bodyPr/>
              <a:lstStyle/>
              <a:p>
                <a:r>
                  <a:rPr lang="en-NZ" dirty="0" smtClean="0"/>
                  <a:t>Shoot the ball:</a:t>
                </a:r>
              </a:p>
              <a:p>
                <a:r>
                  <a:rPr lang="en-NZ" dirty="0" smtClean="0"/>
                  <a:t>Determine where it lands. This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N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NZ" b="0" i="1" smtClean="0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NZ" b="0" i="1" smtClean="0">
                            <a:latin typeface="Cambria Math"/>
                          </a:rPr>
                          <m:t>𝑥</m:t>
                        </m:r>
                      </m:sub>
                    </m:sSub>
                    <m:r>
                      <a:rPr lang="en-NZ" b="0" i="1" smtClean="0">
                        <a:latin typeface="Cambria Math"/>
                      </a:rPr>
                      <m:t>. </m:t>
                    </m:r>
                  </m:oMath>
                </a14:m>
                <a:endParaRPr lang="en-NZ" dirty="0" smtClean="0"/>
              </a:p>
              <a:p>
                <a:r>
                  <a:rPr lang="en-NZ" dirty="0" smtClean="0"/>
                  <a:t>From this value, and the value of time, determine the initial velocity. </a:t>
                </a:r>
                <a:endParaRPr lang="en-NZ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16016" y="260648"/>
                <a:ext cx="4038600" cy="4525963"/>
              </a:xfrm>
              <a:blipFill rotWithShape="1">
                <a:blip r:embed="rId2"/>
                <a:stretch>
                  <a:fillRect l="-2719" t="-1213" r="-4532"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2" descr="E:\DCIM\100_FUJI\DSCF005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05" t="9524" r="6572" b="11048"/>
          <a:stretch/>
        </p:blipFill>
        <p:spPr bwMode="auto">
          <a:xfrm>
            <a:off x="32048" y="15050"/>
            <a:ext cx="4467944" cy="722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1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N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716016" y="260648"/>
                <a:ext cx="4038600" cy="4525963"/>
              </a:xfrm>
            </p:spPr>
            <p:txBody>
              <a:bodyPr/>
              <a:lstStyle/>
              <a:p>
                <a:r>
                  <a:rPr lang="en-NZ" dirty="0" smtClean="0"/>
                  <a:t>Shoot the ball:</a:t>
                </a:r>
              </a:p>
              <a:p>
                <a:r>
                  <a:rPr lang="en-NZ" dirty="0" smtClean="0"/>
                  <a:t>Determine where it lands. This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N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NZ" b="0" i="1" smtClean="0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NZ" b="0" i="1" smtClean="0">
                            <a:latin typeface="Cambria Math"/>
                          </a:rPr>
                          <m:t>𝑥</m:t>
                        </m:r>
                      </m:sub>
                    </m:sSub>
                    <m:r>
                      <a:rPr lang="en-NZ" b="0" i="1" smtClean="0">
                        <a:latin typeface="Cambria Math"/>
                      </a:rPr>
                      <m:t>. </m:t>
                    </m:r>
                  </m:oMath>
                </a14:m>
                <a:endParaRPr lang="en-NZ" dirty="0" smtClean="0"/>
              </a:p>
              <a:p>
                <a:r>
                  <a:rPr lang="en-NZ" dirty="0" smtClean="0"/>
                  <a:t>From this value, and the value of time, determine the initial velocity. </a:t>
                </a:r>
                <a:endParaRPr lang="en-NZ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16016" y="260648"/>
                <a:ext cx="4038600" cy="4525963"/>
              </a:xfrm>
              <a:blipFill rotWithShape="1">
                <a:blip r:embed="rId2"/>
                <a:stretch>
                  <a:fillRect l="-2719" t="-1213" r="-4532"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4679504" y="3645040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What we know:</a:t>
            </a:r>
            <a:endParaRPr lang="en-NZ" sz="2400" i="1" dirty="0" smtClean="0">
              <a:latin typeface="Cambria Math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419342" y="4149080"/>
                <a:ext cx="1403648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NZ" sz="2000" b="0" i="1" smtClean="0">
                              <a:latin typeface="Cambria Math"/>
                            </a:rPr>
                            <m:t>𝑖𝑥</m:t>
                          </m:r>
                        </m:sub>
                      </m:sSub>
                      <m:r>
                        <a:rPr lang="en-NZ" sz="2000" b="0" i="1" smtClean="0">
                          <a:latin typeface="Cambria Math"/>
                        </a:rPr>
                        <m:t>=?</m:t>
                      </m:r>
                    </m:oMath>
                  </m:oMathPara>
                </a14:m>
                <a:endParaRPr lang="en-N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NZ" sz="2000" b="0" i="1" smtClean="0">
                              <a:latin typeface="Cambria Math"/>
                            </a:rPr>
                            <m:t>𝑥</m:t>
                          </m:r>
                        </m:sub>
                      </m:sSub>
                      <m:r>
                        <a:rPr lang="en-N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N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N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𝑑</m:t>
                          </m:r>
                        </m:e>
                        <m:sub>
                          <m:r>
                            <a:rPr lang="en-NZ" sz="2000" b="0" i="1" smtClean="0">
                              <a:latin typeface="Cambria Math"/>
                            </a:rPr>
                            <m:t>𝑥</m:t>
                          </m:r>
                        </m:sub>
                      </m:sSub>
                      <m:r>
                        <a:rPr lang="en-N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N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NZ" sz="2000" b="0" i="1" smtClean="0">
                          <a:latin typeface="Cambria Math"/>
                        </a:rPr>
                        <m:t>𝑡</m:t>
                      </m:r>
                      <m:r>
                        <a:rPr lang="en-NZ" sz="2000" b="0" i="1" smtClean="0">
                          <a:latin typeface="Cambria Math"/>
                        </a:rPr>
                        <m:t>= </m:t>
                      </m:r>
                    </m:oMath>
                  </m:oMathPara>
                </a14:m>
                <a:endParaRPr lang="en-NZ" sz="20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9342" y="4149080"/>
                <a:ext cx="1403648" cy="132343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5511073" y="5424780"/>
                <a:ext cx="1937262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NZ" sz="2000" b="0" i="1" smtClean="0">
                          <a:latin typeface="Cambria Math"/>
                        </a:rPr>
                        <m:t>𝑑</m:t>
                      </m:r>
                      <m:r>
                        <a:rPr lang="en-N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N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NZ" sz="2000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NZ" sz="2000" b="0" i="1" smtClean="0">
                          <a:latin typeface="Cambria Math"/>
                        </a:rPr>
                        <m:t>𝑡</m:t>
                      </m:r>
                      <m:r>
                        <a:rPr lang="en-NZ" sz="20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N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NZ" sz="2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NZ" sz="20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NZ" sz="2000" b="0" i="1" smtClean="0">
                          <a:latin typeface="Cambria Math"/>
                        </a:rPr>
                        <m:t>𝑎</m:t>
                      </m:r>
                      <m:sSup>
                        <m:sSupPr>
                          <m:ctrlPr>
                            <a:rPr lang="en-N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en-N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NZ" sz="20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1073" y="5424780"/>
                <a:ext cx="1937262" cy="66851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Connector 7"/>
          <p:cNvCxnSpPr/>
          <p:nvPr/>
        </p:nvCxnSpPr>
        <p:spPr>
          <a:xfrm flipV="1">
            <a:off x="6732240" y="5593589"/>
            <a:ext cx="467544" cy="49970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5511073" y="6093296"/>
                <a:ext cx="106144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NZ" sz="2000" b="0" i="1" smtClean="0">
                          <a:latin typeface="Cambria Math"/>
                        </a:rPr>
                        <m:t>𝑑</m:t>
                      </m:r>
                      <m:r>
                        <a:rPr lang="en-N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N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NZ" sz="2000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NZ" sz="2000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NZ" sz="2000" b="0" i="1" smtClean="0">
                          <a:latin typeface="Cambria Math"/>
                        </a:rPr>
                        <m:t>𝑡</m:t>
                      </m:r>
                    </m:oMath>
                  </m:oMathPara>
                </a14:m>
                <a:endParaRPr lang="en-NZ" sz="20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1073" y="6093296"/>
                <a:ext cx="1061444" cy="400110"/>
              </a:xfrm>
              <a:prstGeom prst="rect">
                <a:avLst/>
              </a:prstGeom>
              <a:blipFill rotWithShape="1">
                <a:blip r:embed="rId5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en-N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E:\DCIM\100_FUJI\DSCF005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05" t="9524" r="6572" b="11048"/>
          <a:stretch/>
        </p:blipFill>
        <p:spPr bwMode="auto">
          <a:xfrm>
            <a:off x="32048" y="15050"/>
            <a:ext cx="4467944" cy="722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35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DCIM\100_FUJI\DSCF00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76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652</Words>
  <Application>Microsoft Office PowerPoint</Application>
  <PresentationFormat>On-screen Show (4:3)</PresentationFormat>
  <Paragraphs>71</Paragraphs>
  <Slides>29</Slides>
  <Notes>1</Notes>
  <HiddenSlides>9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Projectile motion Demos:</vt:lpstr>
      <vt:lpstr>Part 1: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Projectile motion:</vt:lpstr>
      <vt:lpstr>PowerPoint Presentation</vt:lpstr>
      <vt:lpstr>PowerPoint Presentation</vt:lpstr>
      <vt:lpstr>PowerPoint Presentation</vt:lpstr>
      <vt:lpstr>PowerPoint Presentation</vt:lpstr>
      <vt:lpstr>Calculate time (t)</vt:lpstr>
      <vt:lpstr>PowerPoint Presentation</vt:lpstr>
      <vt:lpstr>Calculate dx</vt:lpstr>
      <vt:lpstr>Calculate dx</vt:lpstr>
      <vt:lpstr>PowerPoint Presentation</vt:lpstr>
      <vt:lpstr>PowerPoint Presentation</vt:lpstr>
      <vt:lpstr>PowerPoint Presentation</vt:lpstr>
      <vt:lpstr>PowerPoint Presentation</vt:lpstr>
      <vt:lpstr>TIPs:</vt:lpstr>
      <vt:lpstr>How to set up the Photo gate: </vt:lpstr>
      <vt:lpstr>PowerPoint Presentation</vt:lpstr>
      <vt:lpstr>PowerPoint Presentation</vt:lpstr>
      <vt:lpstr>PowerPoint Presentation</vt:lpstr>
      <vt:lpstr>PowerPoint Presentation</vt:lpstr>
    </vt:vector>
  </TitlesOfParts>
  <Company>Long Bay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Projectile motion Demos:</dc:title>
  <dc:creator>J Harris; Administrator</dc:creator>
  <cp:lastModifiedBy>Administrator</cp:lastModifiedBy>
  <cp:revision>15</cp:revision>
  <dcterms:created xsi:type="dcterms:W3CDTF">2011-03-23T23:37:09Z</dcterms:created>
  <dcterms:modified xsi:type="dcterms:W3CDTF">2011-03-24T02:07:58Z</dcterms:modified>
</cp:coreProperties>
</file>